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310" r:id="rId3"/>
    <p:sldId id="311" r:id="rId5"/>
    <p:sldId id="313" r:id="rId6"/>
    <p:sldId id="319" r:id="rId7"/>
    <p:sldId id="349" r:id="rId8"/>
    <p:sldId id="350" r:id="rId9"/>
    <p:sldId id="351" r:id="rId10"/>
    <p:sldId id="336" r:id="rId11"/>
    <p:sldId id="264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37" r:id="rId24"/>
    <p:sldId id="364" r:id="rId25"/>
    <p:sldId id="365" r:id="rId26"/>
    <p:sldId id="366" r:id="rId27"/>
    <p:sldId id="367" r:id="rId28"/>
    <p:sldId id="368" r:id="rId29"/>
    <p:sldId id="339" r:id="rId30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BE"/>
    <a:srgbClr val="F1F1F1"/>
    <a:srgbClr val="E4E4E4"/>
    <a:srgbClr val="EFEFEF"/>
    <a:srgbClr val="F4F3F3"/>
    <a:srgbClr val="F0F0F0"/>
    <a:srgbClr val="C1C1C1"/>
    <a:srgbClr val="69B587"/>
    <a:srgbClr val="6CC297"/>
    <a:srgbClr val="47B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563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6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7193-9FBC-44F5-8C5F-961DF10BD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-10160" y="-14605"/>
            <a:ext cx="5320030" cy="6871970"/>
          </a:xfrm>
          <a:custGeom>
            <a:avLst/>
            <a:gdLst>
              <a:gd name="connisteX0" fmla="*/ 5385435 w 5385435"/>
              <a:gd name="connsiteY0" fmla="*/ 0 h 6956425"/>
              <a:gd name="connisteX1" fmla="*/ 2664460 w 5385435"/>
              <a:gd name="connsiteY1" fmla="*/ 6956425 h 6956425"/>
              <a:gd name="connisteX2" fmla="*/ 0 w 5385435"/>
              <a:gd name="connsiteY2" fmla="*/ 6956425 h 6956425"/>
              <a:gd name="connisteX3" fmla="*/ 0 w 5385435"/>
              <a:gd name="connsiteY3" fmla="*/ 0 h 6956425"/>
              <a:gd name="connisteX4" fmla="*/ 5385435 w 5385435"/>
              <a:gd name="connsiteY4" fmla="*/ 0 h 69564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5385435" h="6956425">
                <a:moveTo>
                  <a:pt x="5385435" y="0"/>
                </a:moveTo>
                <a:lnTo>
                  <a:pt x="2664460" y="6956425"/>
                </a:lnTo>
                <a:lnTo>
                  <a:pt x="0" y="6956425"/>
                </a:lnTo>
                <a:lnTo>
                  <a:pt x="0" y="0"/>
                </a:lnTo>
                <a:lnTo>
                  <a:pt x="5385435" y="0"/>
                </a:lnTo>
                <a:close/>
              </a:path>
            </a:pathLst>
          </a:custGeom>
          <a:solidFill>
            <a:srgbClr val="F1F1F1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2000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tags" Target="../tags/tag5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10795" y="-13335"/>
            <a:ext cx="12198350" cy="685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008188" y="842010"/>
            <a:ext cx="8179435" cy="5160010"/>
            <a:chOff x="4042" y="1824"/>
            <a:chExt cx="11339" cy="7153"/>
          </a:xfrm>
        </p:grpSpPr>
        <p:sp>
          <p:nvSpPr>
            <p:cNvPr id="4" name="任意多边形 3"/>
            <p:cNvSpPr/>
            <p:nvPr/>
          </p:nvSpPr>
          <p:spPr>
            <a:xfrm>
              <a:off x="4042" y="1824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2149" y="6561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525" y="1824"/>
              <a:ext cx="5061" cy="7153"/>
            </a:xfrm>
            <a:custGeom>
              <a:avLst/>
              <a:gdLst>
                <a:gd name="connsiteX0" fmla="*/ 0 w 5061"/>
                <a:gd name="connsiteY0" fmla="*/ 7153 h 7153"/>
                <a:gd name="connsiteX1" fmla="*/ 2760 w 5061"/>
                <a:gd name="connsiteY1" fmla="*/ 0 h 7153"/>
                <a:gd name="connsiteX2" fmla="*/ 5061 w 5061"/>
                <a:gd name="connsiteY2" fmla="*/ 0 h 7153"/>
                <a:gd name="connsiteX3" fmla="*/ 2326 w 5061"/>
                <a:gd name="connsiteY3" fmla="*/ 7153 h 7153"/>
                <a:gd name="connsiteX4" fmla="*/ 0 w 5061"/>
                <a:gd name="connsiteY4" fmla="*/ 7153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1" h="7153">
                  <a:moveTo>
                    <a:pt x="0" y="7153"/>
                  </a:moveTo>
                  <a:lnTo>
                    <a:pt x="2760" y="0"/>
                  </a:lnTo>
                  <a:lnTo>
                    <a:pt x="5061" y="0"/>
                  </a:lnTo>
                  <a:lnTo>
                    <a:pt x="2326" y="7153"/>
                  </a:lnTo>
                  <a:lnTo>
                    <a:pt x="0" y="715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8837" y="1824"/>
              <a:ext cx="5061" cy="7153"/>
            </a:xfrm>
            <a:custGeom>
              <a:avLst/>
              <a:gdLst>
                <a:gd name="connsiteX0" fmla="*/ 0 w 5061"/>
                <a:gd name="connsiteY0" fmla="*/ 7153 h 7153"/>
                <a:gd name="connsiteX1" fmla="*/ 2760 w 5061"/>
                <a:gd name="connsiteY1" fmla="*/ 0 h 7153"/>
                <a:gd name="connsiteX2" fmla="*/ 5061 w 5061"/>
                <a:gd name="connsiteY2" fmla="*/ 0 h 7153"/>
                <a:gd name="connsiteX3" fmla="*/ 2326 w 5061"/>
                <a:gd name="connsiteY3" fmla="*/ 7153 h 7153"/>
                <a:gd name="connsiteX4" fmla="*/ 0 w 5061"/>
                <a:gd name="connsiteY4" fmla="*/ 7153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1" h="7153">
                  <a:moveTo>
                    <a:pt x="0" y="7153"/>
                  </a:moveTo>
                  <a:lnTo>
                    <a:pt x="2760" y="0"/>
                  </a:lnTo>
                  <a:lnTo>
                    <a:pt x="5061" y="0"/>
                  </a:lnTo>
                  <a:lnTo>
                    <a:pt x="2326" y="7153"/>
                  </a:lnTo>
                  <a:lnTo>
                    <a:pt x="0" y="715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697990" y="2239645"/>
            <a:ext cx="8796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俄乌战争数据展示与信息管理</a:t>
            </a:r>
            <a:endParaRPr lang="zh-CN" altLang="en-US" sz="4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07575" y="6189345"/>
            <a:ext cx="1931035" cy="61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404N</a:t>
            </a:r>
            <a:r>
              <a:rPr lang="en-US" altLang="zh-CN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otFound  </a:t>
            </a:r>
            <a:r>
              <a:rPr lang="zh-CN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02.14</a:t>
            </a:r>
            <a:endParaRPr lang="en-US" altLang="zh-CN" sz="17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59ac1c7548c3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051925" y="-1830388"/>
            <a:ext cx="487362" cy="487363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3666384" y="1320244"/>
            <a:ext cx="4859232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914400">
              <a:lnSpc>
                <a:spcPct val="150000"/>
              </a:lnSpc>
              <a:defRPr/>
            </a:pPr>
            <a:r>
              <a:rPr lang="zh-CN" altLang="en-US" sz="2800" kern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互联网数据库开发</a:t>
            </a:r>
            <a:endParaRPr lang="zh-CN" altLang="en-US" sz="2800" kern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46880" y="3452495"/>
            <a:ext cx="3682365" cy="1390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队名：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404NotFound</a:t>
            </a:r>
            <a:endParaRPr lang="en-US" altLang="zh-CN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2012411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卻铭恺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2013622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罗昕珂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2011068 苏雨佳</a:t>
            </a:r>
            <a:endParaRPr lang="en-US" altLang="zh-CN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1911573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王一如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4157980" y="522605"/>
            <a:ext cx="38766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时间线展示与事件查询</a:t>
            </a:r>
            <a:endParaRPr lang="zh-CN" altLang="en-US" sz="28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842" y="1090082"/>
            <a:ext cx="14020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制作：王一如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24035" y="2399665"/>
            <a:ext cx="2350770" cy="293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输入时间或事件关键词均可进行查询，时间从2022.2.24-2023.1.1，点击事件可以进行超链接跳转。</a:t>
            </a:r>
            <a:endParaRPr lang="zh-CN" altLang="en-US" sz="240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" y="1854835"/>
            <a:ext cx="8326120" cy="38392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951480" y="522605"/>
            <a:ext cx="609663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Echarts模块:俄罗斯人员伤亡日历图</a:t>
            </a:r>
            <a:endParaRPr lang="zh-CN" altLang="en-US" sz="28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842" y="1090082"/>
            <a:ext cx="14020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制作：苏雨佳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35390" y="2399665"/>
            <a:ext cx="2350135" cy="2526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日历热图展示每日俄方的伤亡人数，图中可以通过人数范围的选取得到对应的日期。</a:t>
            </a:r>
            <a:endParaRPr lang="zh-CN" altLang="en-US" sz="240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495" y="1475740"/>
            <a:ext cx="7527290" cy="49752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951480" y="522605"/>
            <a:ext cx="643064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Echarts模块: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战争损失各类武器占比图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842" y="1090082"/>
            <a:ext cx="14020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制作：苏雨佳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35390" y="2399665"/>
            <a:ext cx="2350135" cy="293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本图通过镶嵌环形图，分别展示每种损失武器的相应占比（类别如海、陆、空等）以及每个武器的损失占比。</a:t>
            </a:r>
            <a:endParaRPr lang="zh-CN" altLang="en-US" sz="240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715" y="1597660"/>
            <a:ext cx="6937375" cy="48107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622550" y="431165"/>
            <a:ext cx="694817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Echarts模块: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各个武器损失数量动态排序图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842" y="1090082"/>
            <a:ext cx="14020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制作：苏雨佳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97675" y="1803400"/>
            <a:ext cx="4246880" cy="171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通过动态排序图实时的展示每日武器的累计损失数量，并根据该数量进行降序排序。</a:t>
            </a:r>
            <a:endParaRPr lang="zh-CN" altLang="en-US" sz="240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40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670" y="1282700"/>
            <a:ext cx="4076700" cy="2491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0" y="3937635"/>
            <a:ext cx="4640580" cy="27724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Echarts模块: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不同国家产出战争使用武器占比图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154542" y="1029757"/>
            <a:ext cx="2214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制作：苏雨佳、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卻铭恺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l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echarts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" y="1686560"/>
            <a:ext cx="7362825" cy="386461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835390" y="2399665"/>
            <a:ext cx="2350135" cy="2120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柱形图展示战争中使用的武器其生产公司的国家对应的武器公司</a:t>
            </a:r>
            <a:r>
              <a:rPr lang="zh-CN" altLang="en-US" sz="240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数量。</a:t>
            </a:r>
            <a:endParaRPr lang="zh-CN" altLang="en-US" sz="240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纽约新闻获取展示模块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制作：卻铭恺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1560195"/>
            <a:ext cx="9578975" cy="4046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78915" y="5782945"/>
            <a:ext cx="9267190" cy="1203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该模块轮流展示了纽约时报俄乌战争主题页的照片，它是一个滚动的窗口，当鼠标移至一个卡片，它将不再滚动。你可以通过单击图片跳转到相应介绍当中</a:t>
            </a:r>
            <a:r>
              <a:rPr lang="zh-CN" altLang="en-US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纽约新闻获取展示模块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制作：卻铭恺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99170" y="2797175"/>
            <a:ext cx="2308225" cy="1689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点击VIEW ALL可以查看根据内容设置的全新网页布局。</a:t>
            </a:r>
            <a:endParaRPr lang="zh-CN" altLang="en-US" sz="24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410" y="1671955"/>
            <a:ext cx="6506210" cy="41700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俄乌战争前线地图展示模块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制作：卻铭恺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810" y="1542415"/>
            <a:ext cx="9422765" cy="4067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12570" y="5767705"/>
            <a:ext cx="8893810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该模块将俄乌战争战线图内嵌到我们的网站中的效果，能够根据实时信息展示俄乌双方的对峙状况。</a:t>
            </a:r>
            <a:endParaRPr lang="zh-CN" altLang="en-US" sz="24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武器展示模块：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第一部分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制作：罗昕珂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75370" y="2202180"/>
            <a:ext cx="299402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本模块展示了俄乌战争中主要的代表性武器。第一部分选择了四个特点较为鲜明的武器进行展示，从数据库中抽取对应的武器的简单介绍进行展示。滑动效果展示每个武器的图片、特点和名字。</a:t>
            </a: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445" y="1718310"/>
            <a:ext cx="7079615" cy="41059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武器展示模块：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二部分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制作：罗昕珂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04885" y="2093595"/>
            <a:ext cx="315595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部分为不同类型轻武器展示，每个滑动界面为一种武器，总共有步枪、机枪、狙击步枪、冲锋枪、手枪、散弹枪和其他支援武器7种类型，每种类型的武器鼠标放在图片上能从数据库抽取对应的武器名称，点击图片能查看大图。</a:t>
            </a: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1675130"/>
            <a:ext cx="7662545" cy="43129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10795" y="-13335"/>
            <a:ext cx="12198350" cy="685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39017" y="409477"/>
            <a:ext cx="159803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8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30270" y="784225"/>
            <a:ext cx="3218815" cy="1988185"/>
            <a:chOff x="1724" y="3273"/>
            <a:chExt cx="5069" cy="3131"/>
          </a:xfrm>
        </p:grpSpPr>
        <p:sp>
          <p:nvSpPr>
            <p:cNvPr id="45" name="文本框 15"/>
            <p:cNvSpPr txBox="1">
              <a:spLocks noChangeArrowheads="1"/>
            </p:cNvSpPr>
            <p:nvPr/>
          </p:nvSpPr>
          <p:spPr bwMode="auto">
            <a:xfrm>
              <a:off x="2006" y="4807"/>
              <a:ext cx="4787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DIVISION 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分工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9" name="文本框 14"/>
            <p:cNvSpPr txBox="1">
              <a:spLocks noChangeArrowheads="1"/>
            </p:cNvSpPr>
            <p:nvPr/>
          </p:nvSpPr>
          <p:spPr bwMode="auto">
            <a:xfrm>
              <a:off x="1724" y="3273"/>
              <a:ext cx="1770" cy="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01</a:t>
              </a:r>
              <a:endParaRPr lang="en-US" altLang="zh-CN" sz="48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2097" y="4592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2097" y="5629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7254240" y="784225"/>
            <a:ext cx="3218815" cy="1988185"/>
            <a:chOff x="1724" y="3273"/>
            <a:chExt cx="5069" cy="3131"/>
          </a:xfrm>
        </p:grpSpPr>
        <p:sp>
          <p:nvSpPr>
            <p:cNvPr id="8" name="文本框 15"/>
            <p:cNvSpPr txBox="1">
              <a:spLocks noChangeArrowheads="1"/>
            </p:cNvSpPr>
            <p:nvPr/>
          </p:nvSpPr>
          <p:spPr bwMode="auto">
            <a:xfrm>
              <a:off x="2006" y="4807"/>
              <a:ext cx="4787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FRONTEND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前端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" name="文本框 14"/>
            <p:cNvSpPr txBox="1">
              <a:spLocks noChangeArrowheads="1"/>
            </p:cNvSpPr>
            <p:nvPr/>
          </p:nvSpPr>
          <p:spPr bwMode="auto">
            <a:xfrm>
              <a:off x="1724" y="3273"/>
              <a:ext cx="1770" cy="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02</a:t>
              </a:r>
              <a:endParaRPr lang="en-US" altLang="zh-CN" sz="48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097" y="4592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097" y="5629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372485" y="3575050"/>
            <a:ext cx="3218815" cy="1988185"/>
            <a:chOff x="1724" y="3273"/>
            <a:chExt cx="5069" cy="3131"/>
          </a:xfrm>
        </p:grpSpPr>
        <p:sp>
          <p:nvSpPr>
            <p:cNvPr id="13" name="文本框 15"/>
            <p:cNvSpPr txBox="1">
              <a:spLocks noChangeArrowheads="1"/>
            </p:cNvSpPr>
            <p:nvPr/>
          </p:nvSpPr>
          <p:spPr bwMode="auto">
            <a:xfrm>
              <a:off x="2006" y="4807"/>
              <a:ext cx="4787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BACKEND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后端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文本框 14"/>
            <p:cNvSpPr txBox="1">
              <a:spLocks noChangeArrowheads="1"/>
            </p:cNvSpPr>
            <p:nvPr/>
          </p:nvSpPr>
          <p:spPr bwMode="auto">
            <a:xfrm>
              <a:off x="1724" y="3273"/>
              <a:ext cx="1770" cy="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03</a:t>
              </a:r>
              <a:endParaRPr lang="en-US" altLang="zh-CN" sz="48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2097" y="4592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097" y="5629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7196455" y="3575050"/>
            <a:ext cx="3218815" cy="1988185"/>
            <a:chOff x="1724" y="3273"/>
            <a:chExt cx="5069" cy="3131"/>
          </a:xfrm>
        </p:grpSpPr>
        <p:sp>
          <p:nvSpPr>
            <p:cNvPr id="18" name="文本框 15"/>
            <p:cNvSpPr txBox="1">
              <a:spLocks noChangeArrowheads="1"/>
            </p:cNvSpPr>
            <p:nvPr/>
          </p:nvSpPr>
          <p:spPr bwMode="auto">
            <a:xfrm>
              <a:off x="2006" y="4807"/>
              <a:ext cx="4787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THANKS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致谢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9" name="文本框 14"/>
            <p:cNvSpPr txBox="1">
              <a:spLocks noChangeArrowheads="1"/>
            </p:cNvSpPr>
            <p:nvPr/>
          </p:nvSpPr>
          <p:spPr bwMode="auto">
            <a:xfrm>
              <a:off x="1724" y="3273"/>
              <a:ext cx="1770" cy="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04</a:t>
              </a:r>
              <a:endParaRPr lang="en-US" altLang="zh-CN" sz="48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097" y="4592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097" y="5629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2000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评论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制作：苏雨佳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28455" y="2555240"/>
            <a:ext cx="248729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最后是评论模块，在前端界面的最下面, 输入用户名和邮箱后输入恰当的信息后点击SUBMIT提交。</a:t>
            </a: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" y="1654810"/>
            <a:ext cx="8375015" cy="39230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-10795" y="-13335"/>
            <a:ext cx="12198350" cy="685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008188" y="826861"/>
            <a:ext cx="8179435" cy="5175159"/>
            <a:chOff x="4042" y="1803"/>
            <a:chExt cx="11339" cy="7174"/>
          </a:xfrm>
        </p:grpSpPr>
        <p:sp>
          <p:nvSpPr>
            <p:cNvPr id="37" name="任意多边形 36"/>
            <p:cNvSpPr/>
            <p:nvPr/>
          </p:nvSpPr>
          <p:spPr>
            <a:xfrm>
              <a:off x="4042" y="1824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12149" y="6561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525" y="1803"/>
              <a:ext cx="8365" cy="7174"/>
            </a:xfrm>
            <a:custGeom>
              <a:avLst/>
              <a:gdLst>
                <a:gd name="connsiteX0" fmla="*/ 0 w 9503"/>
                <a:gd name="connsiteY0" fmla="*/ 8150 h 8150"/>
                <a:gd name="connsiteX1" fmla="*/ 3135 w 9503"/>
                <a:gd name="connsiteY1" fmla="*/ 24 h 8150"/>
                <a:gd name="connsiteX2" fmla="*/ 9503 w 9503"/>
                <a:gd name="connsiteY2" fmla="*/ 0 h 8150"/>
                <a:gd name="connsiteX3" fmla="*/ 6447 w 9503"/>
                <a:gd name="connsiteY3" fmla="*/ 8148 h 8150"/>
                <a:gd name="connsiteX4" fmla="*/ 0 w 9503"/>
                <a:gd name="connsiteY4" fmla="*/ 8150 h 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3" h="8150">
                  <a:moveTo>
                    <a:pt x="0" y="8150"/>
                  </a:moveTo>
                  <a:lnTo>
                    <a:pt x="3135" y="24"/>
                  </a:lnTo>
                  <a:lnTo>
                    <a:pt x="9503" y="0"/>
                  </a:lnTo>
                  <a:lnTo>
                    <a:pt x="6447" y="8148"/>
                  </a:lnTo>
                  <a:lnTo>
                    <a:pt x="0" y="815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837" y="1824"/>
              <a:ext cx="5061" cy="7153"/>
            </a:xfrm>
            <a:custGeom>
              <a:avLst/>
              <a:gdLst>
                <a:gd name="connsiteX0" fmla="*/ 0 w 5061"/>
                <a:gd name="connsiteY0" fmla="*/ 7153 h 7153"/>
                <a:gd name="connsiteX1" fmla="*/ 2760 w 5061"/>
                <a:gd name="connsiteY1" fmla="*/ 0 h 7153"/>
                <a:gd name="connsiteX2" fmla="*/ 5061 w 5061"/>
                <a:gd name="connsiteY2" fmla="*/ 0 h 7153"/>
                <a:gd name="connsiteX3" fmla="*/ 2326 w 5061"/>
                <a:gd name="connsiteY3" fmla="*/ 7153 h 7153"/>
                <a:gd name="connsiteX4" fmla="*/ 0 w 5061"/>
                <a:gd name="connsiteY4" fmla="*/ 7153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1" h="7153">
                  <a:moveTo>
                    <a:pt x="0" y="7153"/>
                  </a:moveTo>
                  <a:lnTo>
                    <a:pt x="2760" y="0"/>
                  </a:lnTo>
                  <a:lnTo>
                    <a:pt x="5061" y="0"/>
                  </a:lnTo>
                  <a:lnTo>
                    <a:pt x="2326" y="7153"/>
                  </a:lnTo>
                  <a:lnTo>
                    <a:pt x="0" y="715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08221" y="2174240"/>
            <a:ext cx="2788920" cy="1494155"/>
            <a:chOff x="6702" y="3716"/>
            <a:chExt cx="4392" cy="2353"/>
          </a:xfrm>
        </p:grpSpPr>
        <p:sp>
          <p:nvSpPr>
            <p:cNvPr id="45" name="文本框 15"/>
            <p:cNvSpPr txBox="1">
              <a:spLocks noChangeArrowheads="1"/>
            </p:cNvSpPr>
            <p:nvPr/>
          </p:nvSpPr>
          <p:spPr bwMode="auto">
            <a:xfrm>
              <a:off x="6702" y="3716"/>
              <a:ext cx="4392" cy="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BACKEND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后端页面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793" y="4538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14"/>
          <p:cNvSpPr txBox="1">
            <a:spLocks noChangeArrowheads="1"/>
          </p:cNvSpPr>
          <p:nvPr/>
        </p:nvSpPr>
        <p:spPr bwMode="auto">
          <a:xfrm>
            <a:off x="2574593" y="1282496"/>
            <a:ext cx="1123950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i="1" dirty="0">
                <a:solidFill>
                  <a:srgbClr val="0028BE"/>
                </a:solidFill>
                <a:latin typeface="微软雅黑 Light" panose="020B0502040204020203" charset="-122"/>
                <a:ea typeface="微软雅黑 Light" panose="020B0502040204020203" charset="-122"/>
              </a:rPr>
              <a:t>03</a:t>
            </a:r>
            <a:endParaRPr lang="en-US" altLang="zh-CN" sz="4800" i="1" dirty="0">
              <a:solidFill>
                <a:srgbClr val="0028BE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 spd="slow" advClick="0" advTm="2000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账户登录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制作：罗昕珂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7455" y="2198370"/>
            <a:ext cx="244094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后端的界面需要注册账户才可以进行访问，如果没有账户，可以点击下面的Signup Now注册。</a:t>
            </a: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320" y="1579880"/>
            <a:ext cx="7157085" cy="45402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账户注册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制作：罗昕珂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32240" y="2291080"/>
            <a:ext cx="264858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账户注册界面需要你提供用户名、邮箱与密码。注册成功后会返回登录界面，点击下面的Login也可以返回登录界面。</a:t>
            </a: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240" y="1484630"/>
            <a:ext cx="7706360" cy="47199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后台主页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制作：罗昕珂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6025" y="5869940"/>
            <a:ext cx="97599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左侧是一个导航目录栏，右侧上面的部分是一些静态卡片，可以方便地监控数据。主页下是一个静态卡片，展示了互联网数据库开发相关介绍。展示了俄乌战争的介绍。</a:t>
            </a:r>
            <a:endParaRPr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1623695"/>
            <a:ext cx="8855075" cy="40074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导航项目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制作：罗昕珂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77885" y="2244725"/>
            <a:ext cx="233680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可以点击这些目录项以跳转到你想要到达的页面。评论管理下的项可以查找留言、创建留言和更改留言。</a:t>
            </a:r>
            <a:endParaRPr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1747520"/>
            <a:ext cx="3223260" cy="3794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1747520"/>
            <a:ext cx="3333750" cy="45135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2288540" y="43116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留言创建与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207" y="1010072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制作：罗昕珂</a:t>
            </a:r>
            <a:endParaRPr lang="zh-CN" altLang="en-US" sz="1600" b="1" dirty="0">
              <a:solidFill>
                <a:srgbClr val="6F6E7E"/>
              </a:solidFill>
              <a:effectLst/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67165" y="2374265"/>
            <a:ext cx="19672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点击Create Message进入该界面，输入留言信息，点击Save即可创建。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endParaRPr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1470025"/>
            <a:ext cx="8282940" cy="4608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3175" y="-1270"/>
            <a:ext cx="12198350" cy="685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008188" y="842010"/>
            <a:ext cx="8179435" cy="5160010"/>
            <a:chOff x="4042" y="1824"/>
            <a:chExt cx="11339" cy="7153"/>
          </a:xfrm>
        </p:grpSpPr>
        <p:sp>
          <p:nvSpPr>
            <p:cNvPr id="4" name="任意多边形 3"/>
            <p:cNvSpPr/>
            <p:nvPr/>
          </p:nvSpPr>
          <p:spPr>
            <a:xfrm>
              <a:off x="4042" y="1824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2149" y="6561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525" y="1824"/>
              <a:ext cx="5061" cy="7153"/>
            </a:xfrm>
            <a:custGeom>
              <a:avLst/>
              <a:gdLst>
                <a:gd name="connsiteX0" fmla="*/ 0 w 5061"/>
                <a:gd name="connsiteY0" fmla="*/ 7153 h 7153"/>
                <a:gd name="connsiteX1" fmla="*/ 2760 w 5061"/>
                <a:gd name="connsiteY1" fmla="*/ 0 h 7153"/>
                <a:gd name="connsiteX2" fmla="*/ 5061 w 5061"/>
                <a:gd name="connsiteY2" fmla="*/ 0 h 7153"/>
                <a:gd name="connsiteX3" fmla="*/ 2326 w 5061"/>
                <a:gd name="connsiteY3" fmla="*/ 7153 h 7153"/>
                <a:gd name="connsiteX4" fmla="*/ 0 w 5061"/>
                <a:gd name="connsiteY4" fmla="*/ 7153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1" h="7153">
                  <a:moveTo>
                    <a:pt x="0" y="7153"/>
                  </a:moveTo>
                  <a:lnTo>
                    <a:pt x="2760" y="0"/>
                  </a:lnTo>
                  <a:lnTo>
                    <a:pt x="5061" y="0"/>
                  </a:lnTo>
                  <a:lnTo>
                    <a:pt x="2326" y="7153"/>
                  </a:lnTo>
                  <a:lnTo>
                    <a:pt x="0" y="715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8837" y="1824"/>
              <a:ext cx="5061" cy="7153"/>
            </a:xfrm>
            <a:custGeom>
              <a:avLst/>
              <a:gdLst>
                <a:gd name="connsiteX0" fmla="*/ 0 w 5061"/>
                <a:gd name="connsiteY0" fmla="*/ 7153 h 7153"/>
                <a:gd name="connsiteX1" fmla="*/ 2760 w 5061"/>
                <a:gd name="connsiteY1" fmla="*/ 0 h 7153"/>
                <a:gd name="connsiteX2" fmla="*/ 5061 w 5061"/>
                <a:gd name="connsiteY2" fmla="*/ 0 h 7153"/>
                <a:gd name="connsiteX3" fmla="*/ 2326 w 5061"/>
                <a:gd name="connsiteY3" fmla="*/ 7153 h 7153"/>
                <a:gd name="connsiteX4" fmla="*/ 0 w 5061"/>
                <a:gd name="connsiteY4" fmla="*/ 7153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1" h="7153">
                  <a:moveTo>
                    <a:pt x="0" y="7153"/>
                  </a:moveTo>
                  <a:lnTo>
                    <a:pt x="2760" y="0"/>
                  </a:lnTo>
                  <a:lnTo>
                    <a:pt x="5061" y="0"/>
                  </a:lnTo>
                  <a:lnTo>
                    <a:pt x="2326" y="7153"/>
                  </a:lnTo>
                  <a:lnTo>
                    <a:pt x="0" y="715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3022918" y="2240280"/>
            <a:ext cx="6149975" cy="236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07575" y="6189345"/>
            <a:ext cx="1931035" cy="61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404NotFound  </a:t>
            </a:r>
            <a:r>
              <a:rPr lang="zh-CN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2.14</a:t>
            </a:r>
            <a:endParaRPr lang="en-US" altLang="zh-CN" sz="17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2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-10795" y="-13335"/>
            <a:ext cx="12198350" cy="685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008188" y="826861"/>
            <a:ext cx="8179435" cy="5175159"/>
            <a:chOff x="4042" y="1803"/>
            <a:chExt cx="11339" cy="7174"/>
          </a:xfrm>
        </p:grpSpPr>
        <p:sp>
          <p:nvSpPr>
            <p:cNvPr id="37" name="任意多边形 36"/>
            <p:cNvSpPr/>
            <p:nvPr/>
          </p:nvSpPr>
          <p:spPr>
            <a:xfrm>
              <a:off x="4042" y="1824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12149" y="6561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525" y="1803"/>
              <a:ext cx="8365" cy="7174"/>
            </a:xfrm>
            <a:custGeom>
              <a:avLst/>
              <a:gdLst>
                <a:gd name="connsiteX0" fmla="*/ 0 w 9503"/>
                <a:gd name="connsiteY0" fmla="*/ 8150 h 8150"/>
                <a:gd name="connsiteX1" fmla="*/ 3135 w 9503"/>
                <a:gd name="connsiteY1" fmla="*/ 24 h 8150"/>
                <a:gd name="connsiteX2" fmla="*/ 9503 w 9503"/>
                <a:gd name="connsiteY2" fmla="*/ 0 h 8150"/>
                <a:gd name="connsiteX3" fmla="*/ 6447 w 9503"/>
                <a:gd name="connsiteY3" fmla="*/ 8148 h 8150"/>
                <a:gd name="connsiteX4" fmla="*/ 0 w 9503"/>
                <a:gd name="connsiteY4" fmla="*/ 8150 h 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3" h="8150">
                  <a:moveTo>
                    <a:pt x="0" y="8150"/>
                  </a:moveTo>
                  <a:lnTo>
                    <a:pt x="3135" y="24"/>
                  </a:lnTo>
                  <a:lnTo>
                    <a:pt x="9503" y="0"/>
                  </a:lnTo>
                  <a:lnTo>
                    <a:pt x="6447" y="8148"/>
                  </a:lnTo>
                  <a:lnTo>
                    <a:pt x="0" y="815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837" y="1824"/>
              <a:ext cx="5061" cy="7153"/>
            </a:xfrm>
            <a:custGeom>
              <a:avLst/>
              <a:gdLst>
                <a:gd name="connsiteX0" fmla="*/ 0 w 5061"/>
                <a:gd name="connsiteY0" fmla="*/ 7153 h 7153"/>
                <a:gd name="connsiteX1" fmla="*/ 2760 w 5061"/>
                <a:gd name="connsiteY1" fmla="*/ 0 h 7153"/>
                <a:gd name="connsiteX2" fmla="*/ 5061 w 5061"/>
                <a:gd name="connsiteY2" fmla="*/ 0 h 7153"/>
                <a:gd name="connsiteX3" fmla="*/ 2326 w 5061"/>
                <a:gd name="connsiteY3" fmla="*/ 7153 h 7153"/>
                <a:gd name="connsiteX4" fmla="*/ 0 w 5061"/>
                <a:gd name="connsiteY4" fmla="*/ 7153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1" h="7153">
                  <a:moveTo>
                    <a:pt x="0" y="7153"/>
                  </a:moveTo>
                  <a:lnTo>
                    <a:pt x="2760" y="0"/>
                  </a:lnTo>
                  <a:lnTo>
                    <a:pt x="5061" y="0"/>
                  </a:lnTo>
                  <a:lnTo>
                    <a:pt x="2326" y="7153"/>
                  </a:lnTo>
                  <a:lnTo>
                    <a:pt x="0" y="715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08221" y="2174240"/>
            <a:ext cx="2788920" cy="1488440"/>
            <a:chOff x="6702" y="3716"/>
            <a:chExt cx="4392" cy="2344"/>
          </a:xfrm>
        </p:grpSpPr>
        <p:sp>
          <p:nvSpPr>
            <p:cNvPr id="45" name="文本框 15"/>
            <p:cNvSpPr txBox="1">
              <a:spLocks noChangeArrowheads="1"/>
            </p:cNvSpPr>
            <p:nvPr/>
          </p:nvSpPr>
          <p:spPr bwMode="auto">
            <a:xfrm>
              <a:off x="6702" y="3716"/>
              <a:ext cx="4392" cy="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 DIVISION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小组分工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793" y="4538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6702" y="5510"/>
              <a:ext cx="4230" cy="5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5" name="文本框 14"/>
          <p:cNvSpPr txBox="1">
            <a:spLocks noChangeArrowheads="1"/>
          </p:cNvSpPr>
          <p:nvPr/>
        </p:nvSpPr>
        <p:spPr bwMode="auto">
          <a:xfrm>
            <a:off x="2574593" y="1282496"/>
            <a:ext cx="1123950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i="1" dirty="0">
                <a:solidFill>
                  <a:srgbClr val="0028BE"/>
                </a:solidFill>
                <a:latin typeface="微软雅黑 Light" panose="020B0502040204020203" charset="-122"/>
                <a:ea typeface="微软雅黑 Light" panose="020B0502040204020203" charset="-122"/>
              </a:rPr>
              <a:t>01</a:t>
            </a:r>
            <a:endParaRPr lang="en-US" altLang="zh-CN" sz="4800" i="1" dirty="0">
              <a:solidFill>
                <a:srgbClr val="0028BE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 spd="slow" advClick="0" advTm="200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9"/>
          <p:cNvSpPr txBox="1">
            <a:spLocks noChangeArrowheads="1"/>
          </p:cNvSpPr>
          <p:nvPr/>
        </p:nvSpPr>
        <p:spPr bwMode="auto">
          <a:xfrm>
            <a:off x="405130" y="349250"/>
            <a:ext cx="18415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A_矩形 7"/>
          <p:cNvSpPr/>
          <p:nvPr>
            <p:custDataLst>
              <p:tags r:id="rId1"/>
            </p:custDataLst>
          </p:nvPr>
        </p:nvSpPr>
        <p:spPr>
          <a:xfrm>
            <a:off x="4861457" y="686572"/>
            <a:ext cx="2468880" cy="645160"/>
          </a:xfrm>
          <a:prstGeom prst="rect">
            <a:avLst/>
          </a:prstGeom>
        </p:spPr>
        <p:txBody>
          <a:bodyPr wrap="none">
            <a:spAutoFit/>
          </a:bodyPr>
          <a:p>
            <a:pPr lvl="0" algn="ctr" defTabSz="685800">
              <a:defRPr/>
            </a:pPr>
            <a:r>
              <a:rPr lang="zh-CN" altLang="en-US" sz="3600" b="1" kern="0">
                <a:solidFill>
                  <a:srgbClr val="0028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数据库分工</a:t>
            </a:r>
            <a:endParaRPr lang="zh-CN" altLang="en-US" sz="3600" b="1" kern="0">
              <a:solidFill>
                <a:srgbClr val="0028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9605" y="2155190"/>
            <a:ext cx="581279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数据搜集：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卻铭恺、罗昕珂、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、王一如</a:t>
            </a:r>
            <a:endParaRPr lang="zh-CN" alt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数据表的设计：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卻铭恺、罗昕珂、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、王一如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原始数据导入：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卻铭恺、罗昕珂、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、王一如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视图的建立：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苏雨佳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触发器的建立：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rgbClr val="6F6E7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rgbClr val="6F6E7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endParaRPr lang="zh-CN" altLang="en-US" b="1">
              <a:solidFill>
                <a:srgbClr val="6F6E7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Click="0" advTm="2000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9"/>
          <p:cNvSpPr txBox="1">
            <a:spLocks noChangeArrowheads="1"/>
          </p:cNvSpPr>
          <p:nvPr/>
        </p:nvSpPr>
        <p:spPr bwMode="auto">
          <a:xfrm>
            <a:off x="405130" y="349250"/>
            <a:ext cx="18415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A_矩形 7"/>
          <p:cNvSpPr/>
          <p:nvPr>
            <p:custDataLst>
              <p:tags r:id="rId1"/>
            </p:custDataLst>
          </p:nvPr>
        </p:nvSpPr>
        <p:spPr>
          <a:xfrm>
            <a:off x="5090057" y="686572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p>
            <a:pPr lvl="0" algn="ctr" defTabSz="685800">
              <a:defRPr/>
            </a:pPr>
            <a:r>
              <a:rPr lang="zh-CN" altLang="en-US" sz="3600" b="1" kern="0">
                <a:solidFill>
                  <a:srgbClr val="0028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前端分工</a:t>
            </a:r>
            <a:endParaRPr lang="zh-CN" altLang="en-US" sz="3600" b="1" kern="0">
              <a:solidFill>
                <a:srgbClr val="0028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56790" y="1473200"/>
            <a:ext cx="767905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新闻获取展示模块、页面整体调整、部分静态信息：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</a:t>
            </a:r>
            <a:endParaRPr lang="zh-CN" altLang="en-US" sz="20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Echarts模块：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俄乌战争时间线图：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王一如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俄罗斯人员伤亡日历图：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战争损失各类武器占比图：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各个武器损失数量动态排序图：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endParaRPr lang="en-US" altLang="zh-CN" sz="20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各国的武器制造公司数量条形图：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卻铭恺、苏雨佳</a:t>
            </a:r>
            <a:endParaRPr lang="en-US" altLang="zh-CN" sz="20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时间事件查询模块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：王一如</a:t>
            </a:r>
            <a:endParaRPr lang="en-US" altLang="zh-CN" sz="20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武器展示模块：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罗昕珂</a:t>
            </a:r>
            <a:endParaRPr lang="zh-CN" altLang="en-US" sz="20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地图展示模块：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</a:t>
            </a:r>
            <a:endParaRPr lang="zh-CN" altLang="en-US" sz="20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评论模块：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rgbClr val="6F6E7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rgbClr val="6F6E7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endParaRPr lang="zh-CN" altLang="en-US" b="1">
              <a:solidFill>
                <a:srgbClr val="6F6E7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Click="0" advTm="2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9"/>
          <p:cNvSpPr txBox="1">
            <a:spLocks noChangeArrowheads="1"/>
          </p:cNvSpPr>
          <p:nvPr/>
        </p:nvSpPr>
        <p:spPr bwMode="auto">
          <a:xfrm>
            <a:off x="405130" y="349250"/>
            <a:ext cx="18415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A_矩形 7"/>
          <p:cNvSpPr/>
          <p:nvPr>
            <p:custDataLst>
              <p:tags r:id="rId1"/>
            </p:custDataLst>
          </p:nvPr>
        </p:nvSpPr>
        <p:spPr>
          <a:xfrm>
            <a:off x="5090057" y="686572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p>
            <a:pPr lvl="0" algn="ctr" defTabSz="685800">
              <a:defRPr/>
            </a:pPr>
            <a:r>
              <a:rPr lang="zh-CN" altLang="en-US" sz="3600" b="1" kern="0">
                <a:solidFill>
                  <a:srgbClr val="0028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后端分工</a:t>
            </a:r>
            <a:endParaRPr lang="zh-CN" altLang="en-US" sz="3600" b="1" kern="0">
              <a:solidFill>
                <a:srgbClr val="0028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24430" y="1721485"/>
            <a:ext cx="76790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20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注册模块：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罗昕珂，苏雨佳</a:t>
            </a:r>
            <a:endParaRPr lang="zh-CN" altLang="en-US" sz="2000" b="1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20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zh-CN" altLang="en-US" sz="2000" b="1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20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登录模块：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罗昕珂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endParaRPr lang="zh-CN" altLang="en-US" sz="2000" b="1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20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zh-CN" altLang="en-US" sz="2000" b="1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20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主页设计：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罗昕珂</a:t>
            </a:r>
            <a:endParaRPr lang="zh-CN" altLang="en-US" sz="2000" b="1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20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zh-CN" altLang="en-US" sz="2000" b="1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20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建议信息管理模块：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罗昕珂</a:t>
            </a:r>
            <a:endParaRPr lang="zh-CN" altLang="en-US" sz="20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zh-CN" altLang="en-US" sz="20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20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作业展示模块：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罗昕珂</a:t>
            </a:r>
            <a:endParaRPr lang="zh-CN" altLang="en-US" sz="20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rgbClr val="6F6E7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rgbClr val="6F6E7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endParaRPr lang="zh-CN" altLang="en-US" b="1">
              <a:solidFill>
                <a:srgbClr val="6F6E7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Click="0" advTm="2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9"/>
          <p:cNvSpPr txBox="1">
            <a:spLocks noChangeArrowheads="1"/>
          </p:cNvSpPr>
          <p:nvPr/>
        </p:nvSpPr>
        <p:spPr bwMode="auto">
          <a:xfrm>
            <a:off x="405130" y="349250"/>
            <a:ext cx="18415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A_矩形 7"/>
          <p:cNvSpPr/>
          <p:nvPr>
            <p:custDataLst>
              <p:tags r:id="rId1"/>
            </p:custDataLst>
          </p:nvPr>
        </p:nvSpPr>
        <p:spPr>
          <a:xfrm>
            <a:off x="5090057" y="686572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p>
            <a:pPr lvl="0" algn="ctr" defTabSz="685800">
              <a:defRPr/>
            </a:pPr>
            <a:r>
              <a:rPr lang="zh-CN" altLang="en-US" sz="3600" b="1" kern="0">
                <a:solidFill>
                  <a:srgbClr val="0028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文档分工</a:t>
            </a:r>
            <a:endParaRPr lang="zh-CN" altLang="en-US" sz="3600" b="1" kern="0">
              <a:solidFill>
                <a:srgbClr val="0028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24430" y="1721485"/>
            <a:ext cx="767905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实现文档：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卻铭恺、罗昕珂、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、王一如</a:t>
            </a:r>
            <a:endParaRPr lang="zh-CN" alt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设计文档：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卻铭恺、罗昕珂、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、王一如</a:t>
            </a:r>
            <a:endParaRPr lang="zh-CN" alt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项目展示：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卻铭恺、罗昕珂、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苏雨佳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、王一如</a:t>
            </a:r>
            <a:endParaRPr lang="zh-CN" alt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需求文档：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王一如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用户手册：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王一如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部署文档：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卻铭恺</a:t>
            </a:r>
            <a:endParaRPr lang="zh-CN" altLang="en-US" sz="2000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rgbClr val="6F6E7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rgbClr val="6F6E7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endParaRPr lang="zh-CN" altLang="en-US" b="1">
              <a:solidFill>
                <a:srgbClr val="6F6E7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Click="0" advTm="2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-10795" y="-13335"/>
            <a:ext cx="12198350" cy="685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008188" y="826861"/>
            <a:ext cx="8179435" cy="5175159"/>
            <a:chOff x="4042" y="1803"/>
            <a:chExt cx="11339" cy="7174"/>
          </a:xfrm>
        </p:grpSpPr>
        <p:sp>
          <p:nvSpPr>
            <p:cNvPr id="37" name="任意多边形 36"/>
            <p:cNvSpPr/>
            <p:nvPr/>
          </p:nvSpPr>
          <p:spPr>
            <a:xfrm>
              <a:off x="4042" y="1824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12149" y="6561"/>
              <a:ext cx="3232" cy="2416"/>
            </a:xfrm>
            <a:custGeom>
              <a:avLst/>
              <a:gdLst>
                <a:gd name="connsiteX0" fmla="*/ 0 w 3232"/>
                <a:gd name="connsiteY0" fmla="*/ 2416 h 2416"/>
                <a:gd name="connsiteX1" fmla="*/ 931 w 3232"/>
                <a:gd name="connsiteY1" fmla="*/ 0 h 2416"/>
                <a:gd name="connsiteX2" fmla="*/ 3232 w 3232"/>
                <a:gd name="connsiteY2" fmla="*/ 0 h 2416"/>
                <a:gd name="connsiteX3" fmla="*/ 2332 w 3232"/>
                <a:gd name="connsiteY3" fmla="*/ 2404 h 2416"/>
                <a:gd name="connsiteX4" fmla="*/ 0 w 3232"/>
                <a:gd name="connsiteY4" fmla="*/ 2416 h 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" h="2416">
                  <a:moveTo>
                    <a:pt x="0" y="2416"/>
                  </a:moveTo>
                  <a:lnTo>
                    <a:pt x="931" y="0"/>
                  </a:lnTo>
                  <a:lnTo>
                    <a:pt x="3232" y="0"/>
                  </a:lnTo>
                  <a:lnTo>
                    <a:pt x="2332" y="2404"/>
                  </a:lnTo>
                  <a:lnTo>
                    <a:pt x="0" y="241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525" y="1803"/>
              <a:ext cx="8365" cy="7174"/>
            </a:xfrm>
            <a:custGeom>
              <a:avLst/>
              <a:gdLst>
                <a:gd name="connsiteX0" fmla="*/ 0 w 9503"/>
                <a:gd name="connsiteY0" fmla="*/ 8150 h 8150"/>
                <a:gd name="connsiteX1" fmla="*/ 3135 w 9503"/>
                <a:gd name="connsiteY1" fmla="*/ 24 h 8150"/>
                <a:gd name="connsiteX2" fmla="*/ 9503 w 9503"/>
                <a:gd name="connsiteY2" fmla="*/ 0 h 8150"/>
                <a:gd name="connsiteX3" fmla="*/ 6447 w 9503"/>
                <a:gd name="connsiteY3" fmla="*/ 8148 h 8150"/>
                <a:gd name="connsiteX4" fmla="*/ 0 w 9503"/>
                <a:gd name="connsiteY4" fmla="*/ 8150 h 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3" h="8150">
                  <a:moveTo>
                    <a:pt x="0" y="8150"/>
                  </a:moveTo>
                  <a:lnTo>
                    <a:pt x="3135" y="24"/>
                  </a:lnTo>
                  <a:lnTo>
                    <a:pt x="9503" y="0"/>
                  </a:lnTo>
                  <a:lnTo>
                    <a:pt x="6447" y="8148"/>
                  </a:lnTo>
                  <a:lnTo>
                    <a:pt x="0" y="815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837" y="1824"/>
              <a:ext cx="5061" cy="7153"/>
            </a:xfrm>
            <a:custGeom>
              <a:avLst/>
              <a:gdLst>
                <a:gd name="connsiteX0" fmla="*/ 0 w 5061"/>
                <a:gd name="connsiteY0" fmla="*/ 7153 h 7153"/>
                <a:gd name="connsiteX1" fmla="*/ 2760 w 5061"/>
                <a:gd name="connsiteY1" fmla="*/ 0 h 7153"/>
                <a:gd name="connsiteX2" fmla="*/ 5061 w 5061"/>
                <a:gd name="connsiteY2" fmla="*/ 0 h 7153"/>
                <a:gd name="connsiteX3" fmla="*/ 2326 w 5061"/>
                <a:gd name="connsiteY3" fmla="*/ 7153 h 7153"/>
                <a:gd name="connsiteX4" fmla="*/ 0 w 5061"/>
                <a:gd name="connsiteY4" fmla="*/ 7153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1" h="7153">
                  <a:moveTo>
                    <a:pt x="0" y="7153"/>
                  </a:moveTo>
                  <a:lnTo>
                    <a:pt x="2760" y="0"/>
                  </a:lnTo>
                  <a:lnTo>
                    <a:pt x="5061" y="0"/>
                  </a:lnTo>
                  <a:lnTo>
                    <a:pt x="2326" y="7153"/>
                  </a:lnTo>
                  <a:lnTo>
                    <a:pt x="0" y="715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08221" y="2174240"/>
            <a:ext cx="2788920" cy="1494155"/>
            <a:chOff x="6702" y="3716"/>
            <a:chExt cx="4392" cy="2353"/>
          </a:xfrm>
        </p:grpSpPr>
        <p:sp>
          <p:nvSpPr>
            <p:cNvPr id="45" name="文本框 15"/>
            <p:cNvSpPr txBox="1">
              <a:spLocks noChangeArrowheads="1"/>
            </p:cNvSpPr>
            <p:nvPr/>
          </p:nvSpPr>
          <p:spPr bwMode="auto">
            <a:xfrm>
              <a:off x="6702" y="3716"/>
              <a:ext cx="4392" cy="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FRONTEND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前端页面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828" y="4666"/>
              <a:ext cx="413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14"/>
          <p:cNvSpPr txBox="1">
            <a:spLocks noChangeArrowheads="1"/>
          </p:cNvSpPr>
          <p:nvPr/>
        </p:nvSpPr>
        <p:spPr bwMode="auto">
          <a:xfrm>
            <a:off x="2574593" y="1282496"/>
            <a:ext cx="1123950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i="1" dirty="0">
                <a:solidFill>
                  <a:srgbClr val="0028BE"/>
                </a:solidFill>
                <a:latin typeface="微软雅黑 Light" panose="020B0502040204020203" charset="-122"/>
                <a:ea typeface="微软雅黑 Light" panose="020B0502040204020203" charset="-122"/>
              </a:rPr>
              <a:t>02</a:t>
            </a:r>
            <a:endParaRPr lang="en-US" altLang="zh-CN" sz="4800" i="1" dirty="0">
              <a:solidFill>
                <a:srgbClr val="0028BE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 spd="slow" advClick="0" advTm="2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/>
          <p:cNvSpPr/>
          <p:nvPr/>
        </p:nvSpPr>
        <p:spPr>
          <a:xfrm>
            <a:off x="4157980" y="522605"/>
            <a:ext cx="38766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时间线展示与事件查询</a:t>
            </a:r>
            <a:endParaRPr lang="zh-CN" altLang="en-US" sz="28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395842" y="1090082"/>
            <a:ext cx="14020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制作：王一如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" y="1760220"/>
            <a:ext cx="7503795" cy="44640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602345" y="2703830"/>
            <a:ext cx="2817495" cy="293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平台展示了俄乌战争前夕的重大时间时间线。</a:t>
            </a:r>
            <a:endParaRPr lang="zh-CN" altLang="en-US" sz="2400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点击LEARN MORE，可以跳转至战争爆发后的具体时间线进行查询</a:t>
            </a:r>
            <a:r>
              <a:rPr lang="zh-CN" altLang="en-US">
                <a:solidFill>
                  <a:srgbClr val="0028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>
              <a:solidFill>
                <a:srgbClr val="0028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2000">
    <p:randomBar dir="vert"/>
  </p:transition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PRING_ULTRA_SCORM_COURSE_ID" val="4BA630DD-5EEA-4F6F-AB26-95D2F8578A2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ESohkvs4mgQiQQAADASAAAdAAAAdW5pdmVyc2FsL2NvbW1vbl9tZXNzYWdlcy5sbmetWN1u2zYUvi/QdyAEFNiAzW0HtCiGxIEsMTYRWXIlOU42DAIjMTYRSkz149a72qvsZm+wq13sXXYz7C12SMlJnLaQZAeIDZPK+c7vdw6po5NPqUBrlhdcZsfG68ErA7EslgnPlsfGPDz9/p2BipJmCRUyY8dGJg10Mnz+7EjQbFnRJYPfz58hdJSyooBlMVSr+zXiybExG0WWN52Z7mXkeGMvGpGxMbRkekuzDXLkUn7zw9t3n16/efvt0ctGrgtMMDUdZxcIaaQ3rzoAuaHvORGgYSdy8UVoDNV3PzlvHjrExcaw+dFPeubjc2Oovlvl5r6P3TAKHGLjiASR64U6Fg4OsW0ML2WFVnTNUCnRmrOPqFwxyGPJc4YKwRP9IJawkVWsTZntTU3iRj4OQp9YIfFcYxjIPN98p2FpVa5kDuoKlPCCXgmWaJ1QMfr5bc4KUE1LqCgEf+WKw3/KlPJs0KraNxfEHUeh5zlBhF17u2MMcZYgO6dKTU8U3wywDwA5LVi+h2ykq0yLI1OIfggTMp448AmVCRO+XAn4lH3tmGHIwYxlbVJQI9iH6gqChefbKmigClF0S4vio8yTnfp4mKg2YOJaHpSgFT4ADxXGFhhyzKFv5DmLyzawKQ4Cc4yjkXcBhQy88/pIeGdAt7M+Epc4AIrgoE3GNc/J2FQFryi2rf8tv2KqyllsEI1jkFPhW3NZFbCjQgos0EwrBv3UBPj9HNJGTOcrNK5RIbp6teRrBnbkCctbFUFnsbCtquj9nPwUnZrEwXYEZWV7iyjULU9pTOkGZbJENFnTLGboisW0glrfwLOEJ/qZyrPW/6HivyJaNl3lRdOQXBtfvDjQHhI60EgXNM86UPwR1E47/IKHVQHulSVLb8s2L1Tsm0gMnsSKQ/1ShPuqU13ycqBHj/Tv6U5gYdf0ifc0VVjwtBL1hDm4Fu8s61tErUbsF/gde7ol/6ktCeo5MiLQnEdcdpfAcHJQsxKGveguRdxTUDSrxxHMK5Jd99Dpeg2AK9G+GOcQqh0TziGEPeQXeBSQUPGCXRW8bD1iaXLVCfpyamM40wpWsntuX7FrCac5wei6PmnBxNWZHuyhrBeJHxwEd8Zqg+KCQcu6+MAkwVPwP+mAOZ/ibQTrYbgTiYWsRKLJL/iNHoiQmyplnx8xr3OZ6l1Bi23x1wP55BArauf8Wumsx1Hpjr+d8/uAvvtnOcCmb00iy3QtrC5FiuuioxBQSIXCCYPIMUdKHLiU0jJewcHjWlZZ0hGovtfY+NQEsMbngNE8Xv3z2x8dMR5ZUu+iZvfHXiDQGFQXxXdgP7uyZMUvbSChOdqV04suUs09cCv3799//ff7n62CBIrwSa5btJ5MqUxha9CuF2q8yZkZhqY1mQINAl31ssrhlNsHYWr6Z9AK9YXFGE5pfgN9NJRS9ELRkVb1V/bTfn8Tr0rBM9ZH9rBJpBwOySwybVu/lgDuCR7f1CM3gctX3LyfEHLZGcyamC602Ud4LOFlT0A92bZNCHher+9Zvv580N2tCv1u5+jlg1c9/wNQSwMEFAACAAgARKiG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RKiG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BEqIZ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ESohk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ESohk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ESohk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ESohk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RKiGS97c6LA+EQAAlyEAABcAAAB1bml2ZXJzYWwvdW5pdmVyc2FsLnBuZ+1afViS996nU1utltZaR5cvrHU2t1qamlK+rjRdW2ZqaaVIxdQlCZECviGdWmUluj01tUiYuXwXjpmiNwqtNlmBupIXEwEXJQoC0ztU3uS5tbWzPee5nv+f6/IPLu7fh/v63d/Xz/fzuy8u7tsbuXL5uuUwGGzl7k/DY2GwxQQY7G+/LHsdQhC1hx5AX4syYyN3wpi9rmPQYknajqgdMFhzyQrr0deg9RsnPz2UCYO9lTX3WaRIhWfDYOs/3h2+Y392sk4edflEWgf/V9s1K6wAVnNmMf69axdHP33ttV3vhy9967X1Hy4hvB0Tjn8rfMvibz9ctvqNwsIH/1i3ak/qo5mdjEy2+kHO1BVOvbaVZMOgHJOySE2t6cbDB1rTbfX10wUnfalsRa52pFWazMl5/m0Ctss6KYAMCjpW9aheWi8bmdgrsj33ohx3glwZvr2fR8W7EHCdExGBG6C7yuoC9P4aRYFFR5zz1DPROHTWvCcVsRoGOy2ID54edqTMhAW+Wn1Hg+755PWYpTDYqj2iRVAU1kBRgv0Q7gbBWxbgBXgBXoAX4AV4AV6AF+AFeAFegBfgBfj/HexutRkoPGj97pXaxTDYsg80EHrmYgB0Ej5y0wGCy/8vmLhP1GUaoSH6Qu3WHt++oExQFBctz9fEMY45tvalK8UhjeQnOlXmp+1ydzF3Eax9K9iRSFJcvVlgn7wPnz3JAjnX2aXvCEjSCgjKpCv1bgQWb9bcow6Z7pgqS6G0emEYRIv56ls4tmUQAZ3jR8QJqK6HiGiNldnWJBs51JNJ7Ylhj3nKeKyuKn2Hmo6h7HBIsNyRSWuu5nIqMErr8NLQdnFUInnEl9Ex9+JAQTB5UUwCGoti07K5Nh2OhwlQgxylTV9Btl9hWJ9VHgd1sWBPfyqBRjXNmqW8kK0ZSVytDhgLOXWJMOSnLOO+uNUky2k0HXgadyPJ1YztVC7OviG6PFizrTupHkfWJuqIfel07BPMPrauTtk+EKhhNpfDWwdr5NyQWyKZztVSvbdYCdKnh+gfkvoTooMmfuR4NrzbKNj07kOLYporY2nzb0TqLJc6BtVw+wxf+QZneQ0+8apj/vBil7OdpQ2s1hM9iGqx7ebOumqqQZ0SKCc/e1s74I/KwCAp8jKMuXOo7obFbRbQI+kiq/td1ffJwznmsRqZ6ke/sTayZHNmlMY/5PnlnLxI5PTn+E4sihHL7n1bPuVav/eM9hnAlew+hehrPPNd4K9MUurImjGAiWSWqMQFjMV1ilv1XzcYpL/VnWbJ6rmsVXD2k8J73ig5vDuQvXY3yEk3kA15si2u/vJIB2Rkxv2ZAll+a49qNp9ZyykhzZByEArDoqC9mgqLfuZkBpDBIAiSaEATJyP0q1rOqrkIYSs+AnTbRTPlg8zV8TFbGOW4pxWAJY79IFd2wCqS+rVpLROeh89JC+svVXlHvzN9YXm1Eck258gyOFCKRgM0FoCh8FMWcky34wLVnNiwpqrEaSH0UE8NrglA3/fTtFGgEGRoyin1PNYagtNNqFpETb672MH8dR4D8juHutb48OIe133tbHgdXyDPQNzErrxhLlhZ5TMC7yYQQeXaKJp+A5+Jlpr0Zlvxo2D3vsrE6cbEEVeA0Aek9FYmIk7aNFXZUispqwELFwIpzBjymy2yWfJFYMUjnTZOI7l2U0ZHU9eMYwdPBNfRxRfzo5yyphs4OvcUEUGKCpfrX+0EbZvaPwMVhbSXdxkrv2vkjFCcv+/XnT3EFrbW29sqZUstq/7ThcqQWPZx+nLAnFitx9VtY5mXPXd9DCpF4ueqDaUpszTgUE9oCPdgt5IjTlEB5zMocWxdyKnxAGKFISZSTuKCFbQyVIFpJJpi7v9hfX9THhQwBzmQJveRb/tg9DM2dhjomnl6WTcxfJ1gOQr92JOcO3aLGDqu+SZcjuBOUGmM2Rc17AKrCq6kO/f1ayeNu/Efx4Glzfk11dJJlcWUe967iwuXJnh40EauUfRCgdtLH8BV2gHCoDdUARLPmITpy1H2/fnn7s0s3Xje+AUNrLUl4X2xNGBzRPuBrWJd7KPge3nhyWS3CV+vOKkvP/acqFO4Lr6Fo99wobFKX2axepZs1HDNYpbCauqjzPIiLRR+Jf8eVt6CvcY5YUamZ5WVzS8I/wiCw8qeD9lv629ppn6CknldTB4upywyJVcxA99wrrqZIUyoSjZWlDV5PFznh3rin567OZTLYKU592steDKuyygJc6zPoZvU2KIcB/F8lnMKCeMBOmeorxr2fs1/MPmBNlJ5fqJZIEZK+WMiLrMEUboajz58TlQebyimCjbd7c7YegYnRCiJG+5qJs3A5nIN0eDpdYFZxcz86qknT9D2r6D46eyPCTfyVVTErOGbgkwL2Q0udVJpdnGux5fhAo+OSYK1pU++l7S4c9Jonl7zKdPWqr/JZWpH5AegvOW6gUonkWkiveDKsU68twjf0ZsnVYmC+hqLlaoACTq/Tlt/nNbLZo/NR8HTyBH595ZRlc1tVQVcbdT1QYrRZk6NRuKQyX2+oE9D2NRPJ4VKqRwjonoMTjxDuSBRGOGOA1Uj18qaKvaj5TGqSXMAKkTSepzfG23263PmmXpwgzkAI7rur/le1MvKCyrFf9zY7J6XZmwW5ogmWlfQoeQQZqM0B5P73kcL+7v7VJia+Z4oGmzzljgtmxY3ubTvNbL3y/FHEmjdy2gmV5IboYirzdVko/r5zYTgNioCE7FFVyWDz6W8yJthZ630Dr3QVFUtBfdTTQeT/5mAHi/JQMvAp54ONguQdxkgpAkLZkGGcq8LCyY6qE7EfW2cJCwtdjlRQalIVrJIM8YIQ+n21pesGdaIlh7nj7Yt3cbTT2xLLmzw5i2TPNkqURHY+idBhnTZQTWNR5xv5/QiNTNHKbrYW3lUCpkdwrPbDDL03ZB0oVq4NhNMUbmSQvTxp6nRiUXODd6ovvTOk368FfECSa1KHmRgAmQfbWmHwLmVrLrdup64nQEXiIjS5vxw3ToW2o6VkS7UWiLY0W0d7FqXwDSyj5fWjdkNZEpcvujK71LgzzaBLKhUm2fxF9xIvcYIeCgLbUM6PvprpcLU0mB3Pgdn/Kpj8+HuFTlo0ZpjbjWchEwOoU9iSpN1lyvIuiwtnSAo+s5Fs1YxKDk1yt/CISyWqt+2D6ZQjUFZnXnxSpZ64H52WMoND+kAMSRQ0XV9MXbJs1zXoQPs6FS5D+kaf2Dk0XJ0ohS0RHUXuIIsy7+KbHmX/l4uJlfJPGSFgN1WkGxv5wJVvaBQIJIeCt7SHXRBM2X8iKAN+hFiKWIRNu80qHUvQQ8RhmihxQfRsk0d88V+v827moQKnL+uCDBt3zrPVuasEjtZXKvCVAhKV2OM92Kj4Op2AjegN1Oa023MQofw3A16qkpWSM8kb6yEyt4vPVFLatA1OL3F77B9eea6ggrkc5mrb/uNkGZTwVldNXzO0KFEEfW6IYTpG3Lb5zPeq2Bz+799FW382SKtM+krfJruPwomjRY6O1GCUFpHEDj4zy1AYzVBADNIoOgfLOlouB4yO5BfhOU+nqNe3xMu6Nzp1nkabmkIeJ1QRgKgiNfkWQ2Yfmf7z/xtfLcd8VW9eG2cE4g/npSsBlpMyPbVZ42tpU2PKqSGepnHXPWLapV5J0gZ6mz3dVH7+jFC2SGJ0yZ1CVLyImdwi6TluNkbIN/u6dolb5/ACFlHJA4upDsxZrQQpCaQ+St9ilzSg3+orUhEz/dBicsXSfyZnCLstTjtXxMTsPYEIdQywA8hgs8hrTWCQVkGw+j5kw9oJfnPNrDBwsD2xOlsVzR5UvbFjSWi0eqXFHxU5tzPYVXMXyNFYEKFc6NB0RTqKAf+qZ0Tlq3802RRubIusS9PmjmEV3S638cMrf1AVdEQQJ9r8iD3m7+76SzzHjyacQbZp1aHImq97cG/bpkyIC1YFEE5OvXAf/rvhJSCUyyqV9VpdaC0/b54rysors1Ra2lqN5Lk6MdxpBd4t5TGtD0sgzQw/x3SV+tUt5uF+eT71R5qJAGSowDB/ZgbZ29gBDu4gQdJSARj5kcP7P0mhy20IMt4CxsUdbbuISHvUggl/ACFeOBFzFXxzI9hZN0fnv6bFPQ+dFS68GgCiqO+83iOFbw6f9uZ9+ZAJDXAk9T/Gak4sFig5RV06HLPm9x4SMZS/7GpB3PE7NdNFBruiAc8NN01yzCK7alS0Ja5CylHzOcwAln3sIJ0ksrMj2ykxpDumjKeVhJzdT+bdL/GTsSXsSJE1DEjWf6J0ZbvRoh0FhQJ/JFph3DPyP/Tv1wPfT9jNsvlVAUk1ceYK2ZYEM3RR9MbvaqbNM3+EaQb8Hk/ArRgd1CGNYj70i2it6Eld7aBwQePIChQAwYEg0JfHUTSfpqgO7R4oJYWGozYWRPhViYBZUaAH5jl173dWAnYvCGO+5xqItEZFyS1NDa+FjQNhrZ6PfyypFmuXXFVXQgA0VkWlee0O+EFQCZ/Jg9wbC5G1rhVyeiHbHyBsfnh9kHiRKUjeXQkMtT8qAdHsSTey7dblDxb+WaaeE3cdPaTSGiGgptaafeY7ugNSRrtTDb55VS5knvGTaurxgGd8xQ3nu7AyckCidrXmf00HLfDOJNdduliBl7chY/ZGKuZxL/JMiCulTX8/E4ZCdc2/vuMERla9SXmF0hkiOJ0x9zE9IAm5rFn7fTcApcyqi3vxLADAVVrCWeH6t/TeIazWdF1ier1kmbtHXSWzLeBArs1ex7r0Bbr+BBlferE1lgIZifezE80SL+AGVtPmoCvfz0qV6XA5apm0ZWBZTXrjA9TgrvPT5CWoUWqJg79pWikTey+jD1M1U/OM0hLySBCOzqilaxMYsVZKYSLAHku0ESvrhexHC/i+ld2pF3C5qXCbaOROFQF42xTMvLQhu88aeo6Njt05gdHLibEJ2v1/fsAXxAC8FX7WL8U8wQDWzdau/nItnnlsf3Cy/ZtWh8UgcDNycRguxX8k0yk5+k7IJn4mQhZ+MepQ0jPfnrxwrGmrNX7JCaFfXaaDeJNQOErL/HxhkLx5fdBvjdG1GeMuYoMvf5nQcoZeDvLDzDNjSDDWA0DW/KGtF62FDICc8A++LwSznENl58bnWeoPY8y+vaIgun/3nvC9U9Ce06/Q5sYpahQjUH7OMtyBHpIUzLZKCbCx8P+YjFQgpIomY2r95X1gDMzKW2ex7IPQoXFJ99IEgVAW84dum7OVtcH+idVYS2QldLRn5xQJ9gU1E39zqz5FquGRkC83W/HtOMt63haaJ4HDMp0ri3sIyPKRVj5SfHvW0aSuby8PfTHnpSw4WmYu8c0vrFjibwNMprZ81GJKS9STu6MNbV3lCSkxuHYyKkeVoGxQbZmwG9QP/mrI2VmBDraYl3eTGpD2c1Sw3Jn96kH0QW3yZ3jqiH4a/VaJgGqdFPwaX5Ps50iv9XAW69ty4sHswTJl8PsoUDUVDHAfy4+a8mCs4TVCixHT+srmGpBRIeYvnDBvaIEinG7PRPynKAHEUsKHIfxp/RO37i3InsNzI7tvRPvKRQxJB3ptoWIYgk/UGAt4zRpcp5uCqfl/nbO685qxJ9JEwYrOdz1SyZVPcShK5GYTJF/hWpXZ1cV84b224f8HjLPh5bFcbuN2/gYypEGnWYkrARY+c83seGfNxw/4wBrz5ISe7sMJrmKa7Ns+1Az/F9dv91bwbaHxtsSlv4+ZWGfbPxf3oSo4PYvPaDLk0/q1e5WkGE/4fG3Vyt1qP34H6shq+E37Nz7lFJN+zp2TIIKCm3Cy/8Z3DJnFJFuMrvnpB2NrSzgIJfBYKcjG3KbAJ2d39Njh23PGCambnaagu6G7d61N5y588iZ/wZQSwMEFAACAAgARKiGS+iuoehKAAAAagAAABsAAAB1bml2ZXJzYWwvdW5pdmVyc2FsLnBuZy54bWyzsa/IzVEoSy0qzszPs1Uy1DNQsrfj5bIpKEoty0wtV6gAihnpGUCAkkIlKrc8M6Ukw1bJwswQIZaRmpmeUWKrZGZiBhfUBxoJAFBLAQIAABQAAgAIAESohkvs4mgQiQQAADASAAAdAAAAAAAAAAEAAAAAAAAAAAB1bml2ZXJzYWwvY29tbW9uX21lc3NhZ2VzLmxuZ1BLAQIAABQAAgAIAESohktN8AC3sQMAADkPAAAnAAAAAAAAAAEAAAAAAMQEAAB1bml2ZXJzYWwvZmxhc2hfcHVibGlzaGluZ19zZXR0aW5ncy54bWxQSwECAAAUAAIACABEqIZLOAFxQrQCAABUCgAAIQAAAAAAAAABAAAAAAC6CAAAdW5pdmVyc2FsL2ZsYXNoX3NraW5fc2V0dGluZ3MueG1sUEsBAgAAFAACAAgARKiGSzg/xxyEAwAASg4AACYAAAAAAAAAAQAAAAAArQsAAHVuaXZlcnNhbC9odG1sX3B1Ymxpc2hpbmdfc2V0dGluZ3MueG1sUEsBAgAAFAACAAgARKiGS9Ca6ouXAQAAHgYAAB8AAAAAAAAAAQAAAAAAdQ8AAHVuaXZlcnNhbC9odG1sX3NraW5fc2V0dGluZ3MuanNQSwECAAAUAAIACABEqIZLPTwv0cEAAADlAQAAGgAAAAAAAAABAAAAAABJEQAAdW5pdmVyc2FsL2kxOG5fcHJlc2V0cy54bWxQSwECAAAUAAIACABEqIZL2ZyjN3QAAAB0AAAAHAAAAAAAAAABAAAAAABCEgAAdW5pdmVyc2FsL2xvY2FsX3NldHRpbmdzLnhtbFBLAQIAABQAAgAIAESUV0cjtE77+wIAALAIAAAUAAAAAAAAAAEAAAAAAPASAAB1bml2ZXJzYWwvcGxheWVyLnhtbFBLAQIAABQAAgAIAESohktfiFvqaggAAJEgAAApAAAAAAAAAAEAAAAAAB0WAAB1bml2ZXJzYWwvc2tpbl9jdXN0b21pemF0aW9uX3NldHRpbmdzLnhtbFBLAQIAABQAAgAIAESohkve3OiwPhEAAJchAAAXAAAAAAAAAAAAAAAAAM4eAAB1bml2ZXJzYWwvdW5pdmVyc2FsLnBuZ1BLAQIAABQAAgAIAESohkvorqHoSgAAAGoAAAAbAAAAAAAAAAEAAAAAAEEwAAB1bml2ZXJzYWwvdW5pdmVyc2FsLnBuZy54bWxQSwUGAAAAAAsACwBJAwAAxDAAAAAA"/>
  <p:tag name="ISPRING_PRESENTATION_TITLE" val="简约工作总结计划PPT"/>
  <p:tag name="KSO_WPP_MARK_KEY" val="ac795f69-eb8f-4fc9-9402-c2e60905e476"/>
  <p:tag name="COMMONDATA" val="eyJoZGlkIjoiZGQ4MDkwZTk4NTAxMDI5NTIxMTc0MzIyM2I2Yjg1ODc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1903</Words>
  <Application>WPS 演示</Application>
  <PresentationFormat>宽屏</PresentationFormat>
  <Paragraphs>290</Paragraphs>
  <Slides>27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微软雅黑 Light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简约工作总结计划PPT</dc:title>
  <dc:creator>YYQ</dc:creator>
  <cp:lastModifiedBy>86181</cp:lastModifiedBy>
  <cp:revision>43</cp:revision>
  <dcterms:created xsi:type="dcterms:W3CDTF">2016-09-11T10:28:00Z</dcterms:created>
  <dcterms:modified xsi:type="dcterms:W3CDTF">2023-02-14T04:50:14Z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037660EE6D9E4EB6A4B2DDF03409F80C</vt:lpwstr>
  </property>
</Properties>
</file>